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4" r:id="rId8"/>
    <p:sldId id="260" r:id="rId9"/>
    <p:sldId id="261" r:id="rId10"/>
    <p:sldId id="263" r:id="rId11"/>
    <p:sldId id="262" r:id="rId12"/>
    <p:sldId id="272" r:id="rId13"/>
    <p:sldId id="265" r:id="rId14"/>
    <p:sldId id="274" r:id="rId15"/>
    <p:sldId id="266" r:id="rId16"/>
    <p:sldId id="268" r:id="rId17"/>
    <p:sldId id="270" r:id="rId18"/>
    <p:sldId id="271" r:id="rId19"/>
    <p:sldId id="267" r:id="rId20"/>
    <p:sldId id="277" r:id="rId21"/>
    <p:sldId id="278" r:id="rId22"/>
    <p:sldId id="275" r:id="rId23"/>
    <p:sldId id="259" r:id="rId24"/>
    <p:sldId id="273" r:id="rId25"/>
    <p:sldId id="269" r:id="rId2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9BBDBC-ABF2-4018-8B18-42C33E08BE3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E0F5E7F-7E50-4D68-A486-C21E33765A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613ADA2-207F-48EB-AB70-A30AFD623831}"/>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5" name="Tijdelijke aanduiding voor voettekst 4">
            <a:extLst>
              <a:ext uri="{FF2B5EF4-FFF2-40B4-BE49-F238E27FC236}">
                <a16:creationId xmlns:a16="http://schemas.microsoft.com/office/drawing/2014/main" id="{F441CBD1-7AD1-49AA-B1A7-FD3BB2C4247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F33967C-8339-4EBA-9F60-97F862C8CF85}"/>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455784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E68E84-4055-4E7D-94B2-D783CA5ED62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D3A19EE-F8E3-4BCE-8192-8F8717F34E39}"/>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B21E033-EC18-4059-BFE0-C919ACCEBC95}"/>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5" name="Tijdelijke aanduiding voor voettekst 4">
            <a:extLst>
              <a:ext uri="{FF2B5EF4-FFF2-40B4-BE49-F238E27FC236}">
                <a16:creationId xmlns:a16="http://schemas.microsoft.com/office/drawing/2014/main" id="{5AA2D28F-BA9A-407A-A4E7-8CCC46782A3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FA0A586-1A5D-44E0-96AD-0D6CF39959BD}"/>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277235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AEFEB43-2984-4120-9D64-BD0F3357331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7528F33-8714-41A1-9CB1-EBEFD2AB8B8F}"/>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1B89BDB-E608-4E1E-9537-8249DAD68B81}"/>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5" name="Tijdelijke aanduiding voor voettekst 4">
            <a:extLst>
              <a:ext uri="{FF2B5EF4-FFF2-40B4-BE49-F238E27FC236}">
                <a16:creationId xmlns:a16="http://schemas.microsoft.com/office/drawing/2014/main" id="{B6D74B4B-E050-46DD-8AD5-D3585A86C9F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F3BD697-8CDA-4D5E-B7D7-0EFAAD124ADC}"/>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2723733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87BEEA-BD75-45F6-9291-ADDF43E43AC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795E992-2211-48DE-B7A8-C807900F56E9}"/>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8EA7F8B-7D68-4224-AE4A-548EB63B69D9}"/>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5" name="Tijdelijke aanduiding voor voettekst 4">
            <a:extLst>
              <a:ext uri="{FF2B5EF4-FFF2-40B4-BE49-F238E27FC236}">
                <a16:creationId xmlns:a16="http://schemas.microsoft.com/office/drawing/2014/main" id="{C1E9CF7A-CBE4-466E-BF09-EBDDEE31B53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11CB4F2-F7BC-4F27-BCD4-1D82112EDBBF}"/>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3971477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164DAC-0433-4090-A513-E9F8D3AF7A0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E43DB2E-8847-4794-B14B-087317D1D4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E99ADF10-28DC-4D5E-A83F-5A5DB229C5CC}"/>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5" name="Tijdelijke aanduiding voor voettekst 4">
            <a:extLst>
              <a:ext uri="{FF2B5EF4-FFF2-40B4-BE49-F238E27FC236}">
                <a16:creationId xmlns:a16="http://schemas.microsoft.com/office/drawing/2014/main" id="{DEAFCE7E-746F-4292-8BA0-9B6BA1E37B9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43F6EB6-CC0F-4D75-BADC-FD0889E6F324}"/>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352156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133077-05C3-428A-AEC7-D8B7A38D15A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84D8BEF-A6EF-47B7-A0D5-2615A5D0B13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65668E1-4FBF-4AE3-93F1-55FA8A0B6ED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044A7CD-ACB8-4F41-B34E-6BC7286433D1}"/>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6" name="Tijdelijke aanduiding voor voettekst 5">
            <a:extLst>
              <a:ext uri="{FF2B5EF4-FFF2-40B4-BE49-F238E27FC236}">
                <a16:creationId xmlns:a16="http://schemas.microsoft.com/office/drawing/2014/main" id="{87265259-203C-449E-99F1-AFB7DECD00B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2C06254-9DDB-4FC2-B617-77C94B7F245C}"/>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883885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C2068F-B06D-4C89-8E37-174080C1D4A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5895A30-3899-4820-AF3F-795EECC706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4E84D5A3-0304-4AC0-A864-76D3551CC25B}"/>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6E93D241-A3D1-4AF4-B596-FF0BE5E3D7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6549177E-505C-41FC-A97E-CDD57358AB17}"/>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D6D9EDE-2D79-4B47-B1FC-53644EB9BEFD}"/>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8" name="Tijdelijke aanduiding voor voettekst 7">
            <a:extLst>
              <a:ext uri="{FF2B5EF4-FFF2-40B4-BE49-F238E27FC236}">
                <a16:creationId xmlns:a16="http://schemas.microsoft.com/office/drawing/2014/main" id="{168391EF-8443-44F7-9D96-39A611FDE46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81395E8-E18E-480F-A385-51B504D6068F}"/>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1086399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545D9F-55A8-4D0F-B798-30354644FDE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781483F-99DC-49AF-A916-9590056C0417}"/>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4" name="Tijdelijke aanduiding voor voettekst 3">
            <a:extLst>
              <a:ext uri="{FF2B5EF4-FFF2-40B4-BE49-F238E27FC236}">
                <a16:creationId xmlns:a16="http://schemas.microsoft.com/office/drawing/2014/main" id="{C38A6913-ABC9-4DC4-87E6-DD0458A0AF9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8C721D4-4730-4BEC-AC0E-FE91C3F4085E}"/>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3921423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8D327BC-1B3A-48CD-AFE1-85F9149B7B1C}"/>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3" name="Tijdelijke aanduiding voor voettekst 2">
            <a:extLst>
              <a:ext uri="{FF2B5EF4-FFF2-40B4-BE49-F238E27FC236}">
                <a16:creationId xmlns:a16="http://schemas.microsoft.com/office/drawing/2014/main" id="{C3515E0D-0654-40CA-9B85-90ED7C50641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927F2D47-8EF3-427D-AB27-876320DFAA80}"/>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2188904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1EEF41-D562-4E1C-9A4C-5EF53EBD724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6A09FC8-A756-4B73-8D3E-128E4A647D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02B84C7-E388-4CC5-91AB-474A7A2C0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52523B4B-C470-4C71-8DD4-488D410ABF6C}"/>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6" name="Tijdelijke aanduiding voor voettekst 5">
            <a:extLst>
              <a:ext uri="{FF2B5EF4-FFF2-40B4-BE49-F238E27FC236}">
                <a16:creationId xmlns:a16="http://schemas.microsoft.com/office/drawing/2014/main" id="{4806F7A0-39B9-4293-9530-13CB01BB18D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4904E75-8543-4485-A989-E9EC001C8E05}"/>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1189356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BF7FF-4A71-42AF-8A59-A159BA2D6D4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D4B7B58-CFB3-43BC-ADC3-117C93323C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3D4B9744-6BD6-4BF1-A7FC-7495C4025C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54CC514E-76AB-42C3-B820-3D0ECF05B817}"/>
              </a:ext>
            </a:extLst>
          </p:cNvPr>
          <p:cNvSpPr>
            <a:spLocks noGrp="1"/>
          </p:cNvSpPr>
          <p:nvPr>
            <p:ph type="dt" sz="half" idx="10"/>
          </p:nvPr>
        </p:nvSpPr>
        <p:spPr/>
        <p:txBody>
          <a:bodyPr/>
          <a:lstStyle/>
          <a:p>
            <a:fld id="{515A233E-AEFA-4BEF-87EA-99BA08CD307A}" type="datetimeFigureOut">
              <a:rPr lang="nl-NL" smtClean="0"/>
              <a:t>19-11-2020</a:t>
            </a:fld>
            <a:endParaRPr lang="nl-NL"/>
          </a:p>
        </p:txBody>
      </p:sp>
      <p:sp>
        <p:nvSpPr>
          <p:cNvPr id="6" name="Tijdelijke aanduiding voor voettekst 5">
            <a:extLst>
              <a:ext uri="{FF2B5EF4-FFF2-40B4-BE49-F238E27FC236}">
                <a16:creationId xmlns:a16="http://schemas.microsoft.com/office/drawing/2014/main" id="{2D0C6E39-39C6-40EB-9C0C-DF44C647CF1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252C781-624D-473B-A071-AB2E51B22EA3}"/>
              </a:ext>
            </a:extLst>
          </p:cNvPr>
          <p:cNvSpPr>
            <a:spLocks noGrp="1"/>
          </p:cNvSpPr>
          <p:nvPr>
            <p:ph type="sldNum" sz="quarter" idx="12"/>
          </p:nvPr>
        </p:nvSpPr>
        <p:spPr/>
        <p:txBody>
          <a:bodyPr/>
          <a:lstStyle/>
          <a:p>
            <a:fld id="{A756F8F6-607F-4738-8035-C78CA0E8B19A}" type="slidenum">
              <a:rPr lang="nl-NL" smtClean="0"/>
              <a:t>‹nr.›</a:t>
            </a:fld>
            <a:endParaRPr lang="nl-NL"/>
          </a:p>
        </p:txBody>
      </p:sp>
    </p:spTree>
    <p:extLst>
      <p:ext uri="{BB962C8B-B14F-4D97-AF65-F5344CB8AC3E}">
        <p14:creationId xmlns:p14="http://schemas.microsoft.com/office/powerpoint/2010/main" val="3885584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7E38E0E6-91DE-4FE6-A6A4-961BD85E51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4975B59-B2CF-47D2-9396-10F365249C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8AFD9D6-8AFC-47EA-A417-70260357B5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A233E-AEFA-4BEF-87EA-99BA08CD307A}" type="datetimeFigureOut">
              <a:rPr lang="nl-NL" smtClean="0"/>
              <a:t>19-11-2020</a:t>
            </a:fld>
            <a:endParaRPr lang="nl-NL"/>
          </a:p>
        </p:txBody>
      </p:sp>
      <p:sp>
        <p:nvSpPr>
          <p:cNvPr id="5" name="Tijdelijke aanduiding voor voettekst 4">
            <a:extLst>
              <a:ext uri="{FF2B5EF4-FFF2-40B4-BE49-F238E27FC236}">
                <a16:creationId xmlns:a16="http://schemas.microsoft.com/office/drawing/2014/main" id="{790DC612-F888-4697-A9AF-3B74827980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13513411-240B-467D-B622-8DDA0778DB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6F8F6-607F-4738-8035-C78CA0E8B19A}" type="slidenum">
              <a:rPr lang="nl-NL" smtClean="0"/>
              <a:t>‹nr.›</a:t>
            </a:fld>
            <a:endParaRPr lang="nl-NL"/>
          </a:p>
        </p:txBody>
      </p:sp>
    </p:spTree>
    <p:extLst>
      <p:ext uri="{BB962C8B-B14F-4D97-AF65-F5344CB8AC3E}">
        <p14:creationId xmlns:p14="http://schemas.microsoft.com/office/powerpoint/2010/main" val="2091738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video" Target="https://www.youtube.com/embed/AN-m7RsjCO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https://www.youtube.com/embed/cXDO4C8RjC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video" Target="https://www.youtube.com/embed/XP7aRG0csYQ"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https://www.youtube.com/embed/Vd1ZJm010h4"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video" Target="https://www.youtube.com/embed/thGLo4fjdF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video" Target="https://www.youtube.com/embed/rLIKYWqtj3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nl/url?sa=i&amp;rct=j&amp;q=&amp;esrc=s&amp;source=images&amp;cd=&amp;cad=rja&amp;uact=8&amp;ved=2ahUKEwjLyYyAx5neAhUSzaQKHTsUBNQQjRx6BAgBEAU&amp;url=https://nl.123rf.com/clipart-vectoren/verkoper.html&amp;psig=AOvVaw0itasRVf1T0TXQ8A2CvMeN&amp;ust=154028055398235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ideo" Target="https://www.youtube.com/embed/-g6Efp8NqH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961879-0113-42B5-AE6F-DAA7C2B170C5}"/>
              </a:ext>
            </a:extLst>
          </p:cNvPr>
          <p:cNvSpPr>
            <a:spLocks noGrp="1"/>
          </p:cNvSpPr>
          <p:nvPr>
            <p:ph type="ctrTitle"/>
          </p:nvPr>
        </p:nvSpPr>
        <p:spPr/>
        <p:txBody>
          <a:bodyPr/>
          <a:lstStyle/>
          <a:p>
            <a:r>
              <a:rPr lang="nl-NL" dirty="0"/>
              <a:t>Verkoopgesprekken</a:t>
            </a:r>
          </a:p>
        </p:txBody>
      </p:sp>
      <p:sp>
        <p:nvSpPr>
          <p:cNvPr id="3" name="Ondertitel 2">
            <a:extLst>
              <a:ext uri="{FF2B5EF4-FFF2-40B4-BE49-F238E27FC236}">
                <a16:creationId xmlns:a16="http://schemas.microsoft.com/office/drawing/2014/main" id="{05D4FCAF-300D-4326-965D-BEA84B958E5F}"/>
              </a:ext>
            </a:extLst>
          </p:cNvPr>
          <p:cNvSpPr>
            <a:spLocks noGrp="1"/>
          </p:cNvSpPr>
          <p:nvPr>
            <p:ph type="subTitle" idx="1"/>
          </p:nvPr>
        </p:nvSpPr>
        <p:spPr/>
        <p:txBody>
          <a:bodyPr/>
          <a:lstStyle/>
          <a:p>
            <a:r>
              <a:rPr lang="nl-NL" dirty="0"/>
              <a:t>Dé basis voor een goede verkoop</a:t>
            </a:r>
          </a:p>
        </p:txBody>
      </p:sp>
    </p:spTree>
    <p:extLst>
      <p:ext uri="{BB962C8B-B14F-4D97-AF65-F5344CB8AC3E}">
        <p14:creationId xmlns:p14="http://schemas.microsoft.com/office/powerpoint/2010/main" val="2263256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28E5A8-E563-4D32-B3A8-D95E1D40238D}"/>
              </a:ext>
            </a:extLst>
          </p:cNvPr>
          <p:cNvSpPr>
            <a:spLocks noGrp="1"/>
          </p:cNvSpPr>
          <p:nvPr>
            <p:ph type="title"/>
          </p:nvPr>
        </p:nvSpPr>
        <p:spPr/>
        <p:txBody>
          <a:bodyPr/>
          <a:lstStyle/>
          <a:p>
            <a:r>
              <a:rPr lang="nl-NL" dirty="0"/>
              <a:t>Stap 3: behoeftebepaling</a:t>
            </a:r>
          </a:p>
        </p:txBody>
      </p:sp>
      <p:sp>
        <p:nvSpPr>
          <p:cNvPr id="3" name="Tijdelijke aanduiding voor inhoud 2">
            <a:extLst>
              <a:ext uri="{FF2B5EF4-FFF2-40B4-BE49-F238E27FC236}">
                <a16:creationId xmlns:a16="http://schemas.microsoft.com/office/drawing/2014/main" id="{E9B6011C-C8CA-46FF-AB18-E8C1570BB380}"/>
              </a:ext>
            </a:extLst>
          </p:cNvPr>
          <p:cNvSpPr>
            <a:spLocks noGrp="1"/>
          </p:cNvSpPr>
          <p:nvPr>
            <p:ph idx="1"/>
          </p:nvPr>
        </p:nvSpPr>
        <p:spPr/>
        <p:txBody>
          <a:bodyPr/>
          <a:lstStyle/>
          <a:p>
            <a:r>
              <a:rPr lang="nl-NL" dirty="0"/>
              <a:t>Wat en waarom wil de klant iets kopen?</a:t>
            </a:r>
          </a:p>
          <a:p>
            <a:r>
              <a:rPr lang="nl-NL" dirty="0"/>
              <a:t>Vertalen van de wensen van de klant (koopwens / koopmotief)</a:t>
            </a:r>
          </a:p>
          <a:p>
            <a:r>
              <a:rPr lang="nl-NL" dirty="0"/>
              <a:t>Probeer vraag te trechteren?</a:t>
            </a:r>
          </a:p>
          <a:p>
            <a:endParaRPr lang="nl-NL" dirty="0"/>
          </a:p>
          <a:p>
            <a:endParaRPr lang="nl-NL" dirty="0"/>
          </a:p>
        </p:txBody>
      </p:sp>
      <p:pic>
        <p:nvPicPr>
          <p:cNvPr id="4" name="Afbeelding 3">
            <a:extLst>
              <a:ext uri="{FF2B5EF4-FFF2-40B4-BE49-F238E27FC236}">
                <a16:creationId xmlns:a16="http://schemas.microsoft.com/office/drawing/2014/main" id="{CC5A44AC-6C21-43D7-8ADA-179BD5B61014}"/>
              </a:ext>
            </a:extLst>
          </p:cNvPr>
          <p:cNvPicPr/>
          <p:nvPr/>
        </p:nvPicPr>
        <p:blipFill>
          <a:blip r:embed="rId2">
            <a:extLst>
              <a:ext uri="{28A0092B-C50C-407E-A947-70E740481C1C}">
                <a14:useLocalDpi xmlns:a14="http://schemas.microsoft.com/office/drawing/2010/main" val="0"/>
              </a:ext>
            </a:extLst>
          </a:blip>
          <a:stretch>
            <a:fillRect/>
          </a:stretch>
        </p:blipFill>
        <p:spPr>
          <a:xfrm>
            <a:off x="6948998" y="2798280"/>
            <a:ext cx="4404802" cy="4059720"/>
          </a:xfrm>
          <a:prstGeom prst="rect">
            <a:avLst/>
          </a:prstGeom>
        </p:spPr>
      </p:pic>
    </p:spTree>
    <p:extLst>
      <p:ext uri="{BB962C8B-B14F-4D97-AF65-F5344CB8AC3E}">
        <p14:creationId xmlns:p14="http://schemas.microsoft.com/office/powerpoint/2010/main" val="3951193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B085E7-86D1-436F-A5DB-FA5DA4481A35}"/>
              </a:ext>
            </a:extLst>
          </p:cNvPr>
          <p:cNvSpPr>
            <a:spLocks noGrp="1"/>
          </p:cNvSpPr>
          <p:nvPr>
            <p:ph type="title"/>
          </p:nvPr>
        </p:nvSpPr>
        <p:spPr/>
        <p:txBody>
          <a:bodyPr/>
          <a:lstStyle/>
          <a:p>
            <a:r>
              <a:rPr lang="nl-NL" dirty="0"/>
              <a:t>Koopwens versus koopmotief</a:t>
            </a:r>
          </a:p>
        </p:txBody>
      </p:sp>
      <p:sp>
        <p:nvSpPr>
          <p:cNvPr id="3" name="Tijdelijke aanduiding voor inhoud 2">
            <a:extLst>
              <a:ext uri="{FF2B5EF4-FFF2-40B4-BE49-F238E27FC236}">
                <a16:creationId xmlns:a16="http://schemas.microsoft.com/office/drawing/2014/main" id="{20ABF825-C765-44D7-A578-CC13E13B7E01}"/>
              </a:ext>
            </a:extLst>
          </p:cNvPr>
          <p:cNvSpPr>
            <a:spLocks noGrp="1"/>
          </p:cNvSpPr>
          <p:nvPr>
            <p:ph idx="1"/>
          </p:nvPr>
        </p:nvSpPr>
        <p:spPr/>
        <p:txBody>
          <a:bodyPr>
            <a:normAutofit fontScale="92500" lnSpcReduction="20000"/>
          </a:bodyPr>
          <a:lstStyle/>
          <a:p>
            <a:r>
              <a:rPr lang="nl-NL" dirty="0"/>
              <a:t>Koopwens: Wat wil de klant kopen:</a:t>
            </a:r>
          </a:p>
          <a:p>
            <a:pPr lvl="1"/>
            <a:r>
              <a:rPr lang="nl-NL" dirty="0"/>
              <a:t>Bloem / plant</a:t>
            </a:r>
          </a:p>
          <a:p>
            <a:pPr lvl="1"/>
            <a:r>
              <a:rPr lang="nl-NL" dirty="0"/>
              <a:t>Boek</a:t>
            </a:r>
          </a:p>
          <a:p>
            <a:pPr lvl="1"/>
            <a:r>
              <a:rPr lang="nl-NL" dirty="0"/>
              <a:t>BBQ</a:t>
            </a:r>
          </a:p>
          <a:p>
            <a:pPr lvl="1"/>
            <a:r>
              <a:rPr lang="nl-NL" dirty="0"/>
              <a:t>Kerstboom / decoratie</a:t>
            </a:r>
          </a:p>
          <a:p>
            <a:pPr lvl="1"/>
            <a:r>
              <a:rPr lang="nl-NL" dirty="0"/>
              <a:t>Ongedierte middel</a:t>
            </a:r>
          </a:p>
          <a:p>
            <a:pPr lvl="1"/>
            <a:r>
              <a:rPr lang="nl-NL" dirty="0"/>
              <a:t>Etc.</a:t>
            </a:r>
          </a:p>
          <a:p>
            <a:endParaRPr lang="nl-NL" dirty="0"/>
          </a:p>
          <a:p>
            <a:r>
              <a:rPr lang="nl-NL" dirty="0"/>
              <a:t>Koopmotief: Reden waarom de klant het wil kopen b.v.:</a:t>
            </a:r>
          </a:p>
          <a:p>
            <a:pPr lvl="1"/>
            <a:r>
              <a:rPr lang="nl-NL" dirty="0"/>
              <a:t>Cadeau voor iemand</a:t>
            </a:r>
          </a:p>
          <a:p>
            <a:pPr lvl="1"/>
            <a:r>
              <a:rPr lang="nl-NL" dirty="0"/>
              <a:t>Iets ter vervanging willen kopen</a:t>
            </a:r>
          </a:p>
          <a:p>
            <a:pPr lvl="1"/>
            <a:r>
              <a:rPr lang="nl-NL" dirty="0"/>
              <a:t>Iets nieuws willen hebben</a:t>
            </a:r>
          </a:p>
          <a:p>
            <a:pPr lvl="1"/>
            <a:r>
              <a:rPr lang="nl-NL" dirty="0"/>
              <a:t>Sfeer in huis</a:t>
            </a:r>
          </a:p>
        </p:txBody>
      </p:sp>
    </p:spTree>
    <p:extLst>
      <p:ext uri="{BB962C8B-B14F-4D97-AF65-F5344CB8AC3E}">
        <p14:creationId xmlns:p14="http://schemas.microsoft.com/office/powerpoint/2010/main" val="298363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title="Verkoopgesprek - behoefteanalyse">
            <a:hlinkClick r:id="" action="ppaction://media"/>
            <a:extLst>
              <a:ext uri="{FF2B5EF4-FFF2-40B4-BE49-F238E27FC236}">
                <a16:creationId xmlns:a16="http://schemas.microsoft.com/office/drawing/2014/main" id="{57C47E30-5A35-421F-94BF-B9A5799D23E2}"/>
              </a:ext>
            </a:extLst>
          </p:cNvPr>
          <p:cNvPicPr>
            <a:picLocks noRot="1" noChangeAspect="1"/>
          </p:cNvPicPr>
          <p:nvPr>
            <a:videoFile r:link="rId1"/>
          </p:nvPr>
        </p:nvPicPr>
        <p:blipFill>
          <a:blip r:embed="rId3"/>
          <a:stretch>
            <a:fillRect/>
          </a:stretch>
        </p:blipFill>
        <p:spPr>
          <a:xfrm>
            <a:off x="649357" y="365263"/>
            <a:ext cx="10941878" cy="6154807"/>
          </a:xfrm>
          <a:prstGeom prst="rect">
            <a:avLst/>
          </a:prstGeom>
        </p:spPr>
      </p:pic>
    </p:spTree>
    <p:extLst>
      <p:ext uri="{BB962C8B-B14F-4D97-AF65-F5344CB8AC3E}">
        <p14:creationId xmlns:p14="http://schemas.microsoft.com/office/powerpoint/2010/main" val="802898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0AFB26-D862-4CB6-9A3D-98B02948FDF5}"/>
              </a:ext>
            </a:extLst>
          </p:cNvPr>
          <p:cNvSpPr>
            <a:spLocks noGrp="1"/>
          </p:cNvSpPr>
          <p:nvPr>
            <p:ph type="title"/>
          </p:nvPr>
        </p:nvSpPr>
        <p:spPr/>
        <p:txBody>
          <a:bodyPr/>
          <a:lstStyle/>
          <a:p>
            <a:r>
              <a:rPr lang="nl-NL" dirty="0"/>
              <a:t>Fase 4: Presenteren/demonstreren/informeren</a:t>
            </a:r>
          </a:p>
        </p:txBody>
      </p:sp>
      <p:sp>
        <p:nvSpPr>
          <p:cNvPr id="3" name="Tijdelijke aanduiding voor inhoud 2">
            <a:extLst>
              <a:ext uri="{FF2B5EF4-FFF2-40B4-BE49-F238E27FC236}">
                <a16:creationId xmlns:a16="http://schemas.microsoft.com/office/drawing/2014/main" id="{EEEA57A5-4D1B-410C-9358-58F32772FED1}"/>
              </a:ext>
            </a:extLst>
          </p:cNvPr>
          <p:cNvSpPr>
            <a:spLocks noGrp="1"/>
          </p:cNvSpPr>
          <p:nvPr>
            <p:ph idx="1"/>
          </p:nvPr>
        </p:nvSpPr>
        <p:spPr/>
        <p:txBody>
          <a:bodyPr/>
          <a:lstStyle/>
          <a:p>
            <a:r>
              <a:rPr lang="nl-NL" dirty="0"/>
              <a:t>Presenteren: Het product laten zien (b.v. regenlaarzen, </a:t>
            </a:r>
            <a:r>
              <a:rPr lang="nl-NL" dirty="0" err="1"/>
              <a:t>potterie</a:t>
            </a:r>
            <a:r>
              <a:rPr lang="nl-NL" dirty="0"/>
              <a:t> of decoratie)</a:t>
            </a:r>
          </a:p>
          <a:p>
            <a:r>
              <a:rPr lang="nl-NL" dirty="0"/>
              <a:t>Demonstreren: De werking van een product laten zien (b.v. bij een grasmaaier, vogelhuis in elkaar zetten of werking BBQ</a:t>
            </a:r>
          </a:p>
          <a:p>
            <a:r>
              <a:rPr lang="nl-NL" dirty="0"/>
              <a:t>Informeren: Informatie over het product (b.v. een plant heeft veel licht nodig, beperkt water of wordt 30 cm hoog)</a:t>
            </a:r>
          </a:p>
          <a:p>
            <a:r>
              <a:rPr lang="nl-NL" dirty="0"/>
              <a:t>Belangrijk: Kennis hebben en wil de klant dit, let daarbij goed op de non verbale signalen</a:t>
            </a:r>
          </a:p>
        </p:txBody>
      </p:sp>
    </p:spTree>
    <p:extLst>
      <p:ext uri="{BB962C8B-B14F-4D97-AF65-F5344CB8AC3E}">
        <p14:creationId xmlns:p14="http://schemas.microsoft.com/office/powerpoint/2010/main" val="88302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AD8A5C-6E54-4E0A-8B3A-52D05570BD9C}"/>
              </a:ext>
            </a:extLst>
          </p:cNvPr>
          <p:cNvSpPr>
            <a:spLocks noGrp="1"/>
          </p:cNvSpPr>
          <p:nvPr>
            <p:ph type="title"/>
          </p:nvPr>
        </p:nvSpPr>
        <p:spPr/>
        <p:txBody>
          <a:bodyPr/>
          <a:lstStyle/>
          <a:p>
            <a:r>
              <a:rPr lang="nl-NL" dirty="0"/>
              <a:t>Fase 5: Bezwaren wegnemen / adviseren</a:t>
            </a:r>
          </a:p>
        </p:txBody>
      </p:sp>
      <p:sp>
        <p:nvSpPr>
          <p:cNvPr id="3" name="Tijdelijke aanduiding voor inhoud 2">
            <a:extLst>
              <a:ext uri="{FF2B5EF4-FFF2-40B4-BE49-F238E27FC236}">
                <a16:creationId xmlns:a16="http://schemas.microsoft.com/office/drawing/2014/main" id="{BD33BC6A-3308-4306-BB0F-E6AC5F355F84}"/>
              </a:ext>
            </a:extLst>
          </p:cNvPr>
          <p:cNvSpPr>
            <a:spLocks noGrp="1"/>
          </p:cNvSpPr>
          <p:nvPr>
            <p:ph idx="1"/>
          </p:nvPr>
        </p:nvSpPr>
        <p:spPr/>
        <p:txBody>
          <a:bodyPr/>
          <a:lstStyle/>
          <a:p>
            <a:r>
              <a:rPr lang="nl-NL" dirty="0"/>
              <a:t>………. En dan gaat de klant twijfelen!</a:t>
            </a:r>
          </a:p>
          <a:p>
            <a:r>
              <a:rPr lang="nl-NL" dirty="0"/>
              <a:t>Wederom product kennis nodig</a:t>
            </a:r>
          </a:p>
          <a:p>
            <a:r>
              <a:rPr lang="nl-NL" dirty="0"/>
              <a:t>Adviseren: Geef (nogmaals de voor- en nadelen van het product / de producten. Pas op met eigen mening maar is afhankelijk klant.</a:t>
            </a:r>
          </a:p>
          <a:p>
            <a:r>
              <a:rPr lang="nl-NL" dirty="0"/>
              <a:t>Zet geen druk op de klant, geef hem tijd en laat hem beslissen ……….</a:t>
            </a:r>
          </a:p>
          <a:p>
            <a:pPr marL="0" indent="0">
              <a:buNone/>
            </a:pPr>
            <a:r>
              <a:rPr lang="nl-NL" dirty="0"/>
              <a:t>   …….. GEDULD!</a:t>
            </a:r>
          </a:p>
          <a:p>
            <a:r>
              <a:rPr lang="nl-NL" dirty="0"/>
              <a:t>Bij positief gevoel </a:t>
            </a:r>
            <a:r>
              <a:rPr lang="nl-NL" dirty="0" err="1"/>
              <a:t>Upselling</a:t>
            </a:r>
            <a:r>
              <a:rPr lang="nl-NL" dirty="0"/>
              <a:t> mogelijk.</a:t>
            </a:r>
          </a:p>
          <a:p>
            <a:r>
              <a:rPr lang="nl-NL" dirty="0"/>
              <a:t>Als afronding kan controle vraag worden gesteld.</a:t>
            </a:r>
          </a:p>
          <a:p>
            <a:pPr marL="0" indent="0">
              <a:buNone/>
            </a:pPr>
            <a:endParaRPr lang="nl-NL" dirty="0"/>
          </a:p>
        </p:txBody>
      </p:sp>
    </p:spTree>
    <p:extLst>
      <p:ext uri="{BB962C8B-B14F-4D97-AF65-F5344CB8AC3E}">
        <p14:creationId xmlns:p14="http://schemas.microsoft.com/office/powerpoint/2010/main" val="3056029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B25E56-BE1F-49C0-A311-D8DE694F4441}"/>
              </a:ext>
            </a:extLst>
          </p:cNvPr>
          <p:cNvSpPr>
            <a:spLocks noGrp="1"/>
          </p:cNvSpPr>
          <p:nvPr>
            <p:ph type="title"/>
          </p:nvPr>
        </p:nvSpPr>
        <p:spPr/>
        <p:txBody>
          <a:bodyPr/>
          <a:lstStyle/>
          <a:p>
            <a:r>
              <a:rPr lang="nl-NL" dirty="0"/>
              <a:t>Fase 6 Bij verkoop</a:t>
            </a:r>
          </a:p>
        </p:txBody>
      </p:sp>
      <p:sp>
        <p:nvSpPr>
          <p:cNvPr id="3" name="Tijdelijke aanduiding voor inhoud 2">
            <a:extLst>
              <a:ext uri="{FF2B5EF4-FFF2-40B4-BE49-F238E27FC236}">
                <a16:creationId xmlns:a16="http://schemas.microsoft.com/office/drawing/2014/main" id="{880D6379-8B16-4173-A76B-C959D2BE03AC}"/>
              </a:ext>
            </a:extLst>
          </p:cNvPr>
          <p:cNvSpPr>
            <a:spLocks noGrp="1"/>
          </p:cNvSpPr>
          <p:nvPr>
            <p:ph idx="1"/>
          </p:nvPr>
        </p:nvSpPr>
        <p:spPr/>
        <p:txBody>
          <a:bodyPr/>
          <a:lstStyle/>
          <a:p>
            <a:r>
              <a:rPr lang="nl-NL" dirty="0"/>
              <a:t>Extra product verkopen naast het oorspronkelijke product waarvoor de klant kwam</a:t>
            </a:r>
          </a:p>
          <a:p>
            <a:r>
              <a:rPr lang="nl-NL" dirty="0"/>
              <a:t>Een pot, plantenvoeding of potgrond bij een gekochte plant</a:t>
            </a:r>
          </a:p>
          <a:p>
            <a:r>
              <a:rPr lang="nl-NL" dirty="0"/>
              <a:t>Wijzen op een aanbieding</a:t>
            </a:r>
          </a:p>
          <a:p>
            <a:r>
              <a:rPr lang="nl-NL" dirty="0"/>
              <a:t>Ook wel cross </a:t>
            </a:r>
            <a:r>
              <a:rPr lang="nl-NL" dirty="0" err="1"/>
              <a:t>selling</a:t>
            </a:r>
            <a:r>
              <a:rPr lang="nl-NL" dirty="0"/>
              <a:t> genoemd</a:t>
            </a:r>
          </a:p>
        </p:txBody>
      </p:sp>
    </p:spTree>
    <p:extLst>
      <p:ext uri="{BB962C8B-B14F-4D97-AF65-F5344CB8AC3E}">
        <p14:creationId xmlns:p14="http://schemas.microsoft.com/office/powerpoint/2010/main" val="3689823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901EE0-66FB-43C7-BC73-178181B61E4C}"/>
              </a:ext>
            </a:extLst>
          </p:cNvPr>
          <p:cNvSpPr>
            <a:spLocks noGrp="1"/>
          </p:cNvSpPr>
          <p:nvPr>
            <p:ph type="title"/>
          </p:nvPr>
        </p:nvSpPr>
        <p:spPr/>
        <p:txBody>
          <a:bodyPr/>
          <a:lstStyle/>
          <a:p>
            <a:r>
              <a:rPr lang="nl-NL" dirty="0"/>
              <a:t>Stap 7 : Afsluiten</a:t>
            </a:r>
          </a:p>
        </p:txBody>
      </p:sp>
      <p:sp>
        <p:nvSpPr>
          <p:cNvPr id="3" name="Tijdelijke aanduiding voor inhoud 2">
            <a:extLst>
              <a:ext uri="{FF2B5EF4-FFF2-40B4-BE49-F238E27FC236}">
                <a16:creationId xmlns:a16="http://schemas.microsoft.com/office/drawing/2014/main" id="{80794187-DBFF-415E-9CAF-73FD34D5B084}"/>
              </a:ext>
            </a:extLst>
          </p:cNvPr>
          <p:cNvSpPr>
            <a:spLocks noGrp="1"/>
          </p:cNvSpPr>
          <p:nvPr>
            <p:ph idx="1"/>
          </p:nvPr>
        </p:nvSpPr>
        <p:spPr/>
        <p:txBody>
          <a:bodyPr/>
          <a:lstStyle/>
          <a:p>
            <a:r>
              <a:rPr lang="nl-NL" dirty="0"/>
              <a:t>Wens hem veel plezier met de aankoop / prettige dag</a:t>
            </a:r>
          </a:p>
          <a:p>
            <a:r>
              <a:rPr lang="nl-NL" dirty="0"/>
              <a:t>Informeer hem over mogelijke extra service als spaarsysteem of thuisbezorgen. Ook de deur open houden is service.</a:t>
            </a:r>
          </a:p>
          <a:p>
            <a:r>
              <a:rPr lang="nl-NL" dirty="0"/>
              <a:t>Blijf vriendelijk en open</a:t>
            </a:r>
          </a:p>
          <a:p>
            <a:r>
              <a:rPr lang="nl-NL" dirty="0"/>
              <a:t>Positieve aandacht. Doe het bewust!!</a:t>
            </a:r>
          </a:p>
          <a:p>
            <a:endParaRPr lang="nl-NL" dirty="0"/>
          </a:p>
        </p:txBody>
      </p:sp>
    </p:spTree>
    <p:extLst>
      <p:ext uri="{BB962C8B-B14F-4D97-AF65-F5344CB8AC3E}">
        <p14:creationId xmlns:p14="http://schemas.microsoft.com/office/powerpoint/2010/main" val="2845498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a:hlinkClick r:id="" action="ppaction://media"/>
            <a:extLst>
              <a:ext uri="{FF2B5EF4-FFF2-40B4-BE49-F238E27FC236}">
                <a16:creationId xmlns:a16="http://schemas.microsoft.com/office/drawing/2014/main" id="{983C9E81-730F-4C21-AFFB-4B1E6E55DE26}"/>
              </a:ext>
            </a:extLst>
          </p:cNvPr>
          <p:cNvPicPr>
            <a:picLocks noRot="1" noChangeAspect="1"/>
          </p:cNvPicPr>
          <p:nvPr>
            <a:videoFile r:link="rId1"/>
          </p:nvPr>
        </p:nvPicPr>
        <p:blipFill>
          <a:blip r:embed="rId3"/>
          <a:stretch>
            <a:fillRect/>
          </a:stretch>
        </p:blipFill>
        <p:spPr>
          <a:xfrm>
            <a:off x="649357" y="365263"/>
            <a:ext cx="10918317" cy="6141554"/>
          </a:xfrm>
          <a:prstGeom prst="rect">
            <a:avLst/>
          </a:prstGeom>
        </p:spPr>
      </p:pic>
    </p:spTree>
    <p:extLst>
      <p:ext uri="{BB962C8B-B14F-4D97-AF65-F5344CB8AC3E}">
        <p14:creationId xmlns:p14="http://schemas.microsoft.com/office/powerpoint/2010/main" val="333024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title="Video Verkoopgesprek. Commerciele Vorming.">
            <a:hlinkClick r:id="" action="ppaction://media"/>
            <a:extLst>
              <a:ext uri="{FF2B5EF4-FFF2-40B4-BE49-F238E27FC236}">
                <a16:creationId xmlns:a16="http://schemas.microsoft.com/office/drawing/2014/main" id="{6885E407-516B-4211-A6B7-862622706640}"/>
              </a:ext>
            </a:extLst>
          </p:cNvPr>
          <p:cNvPicPr>
            <a:picLocks noRot="1" noChangeAspect="1"/>
          </p:cNvPicPr>
          <p:nvPr>
            <a:videoFile r:link="rId1"/>
          </p:nvPr>
        </p:nvPicPr>
        <p:blipFill>
          <a:blip r:embed="rId3"/>
          <a:stretch>
            <a:fillRect/>
          </a:stretch>
        </p:blipFill>
        <p:spPr>
          <a:xfrm>
            <a:off x="1060174" y="596348"/>
            <a:ext cx="10460383" cy="5883965"/>
          </a:xfrm>
          <a:prstGeom prst="rect">
            <a:avLst/>
          </a:prstGeom>
        </p:spPr>
      </p:pic>
    </p:spTree>
    <p:extLst>
      <p:ext uri="{BB962C8B-B14F-4D97-AF65-F5344CB8AC3E}">
        <p14:creationId xmlns:p14="http://schemas.microsoft.com/office/powerpoint/2010/main" val="3054635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a:hlinkClick r:id="" action="ppaction://media"/>
            <a:extLst>
              <a:ext uri="{FF2B5EF4-FFF2-40B4-BE49-F238E27FC236}">
                <a16:creationId xmlns:a16="http://schemas.microsoft.com/office/drawing/2014/main" id="{0185677D-E31E-4215-BD4F-59561874CB7C}"/>
              </a:ext>
            </a:extLst>
          </p:cNvPr>
          <p:cNvPicPr>
            <a:picLocks noRot="1" noChangeAspect="1"/>
          </p:cNvPicPr>
          <p:nvPr>
            <a:videoFile r:link="rId1"/>
          </p:nvPr>
        </p:nvPicPr>
        <p:blipFill>
          <a:blip r:embed="rId3"/>
          <a:stretch>
            <a:fillRect/>
          </a:stretch>
        </p:blipFill>
        <p:spPr>
          <a:xfrm>
            <a:off x="622852" y="350354"/>
            <a:ext cx="11133299" cy="6262481"/>
          </a:xfrm>
          <a:prstGeom prst="rect">
            <a:avLst/>
          </a:prstGeom>
        </p:spPr>
      </p:pic>
    </p:spTree>
    <p:extLst>
      <p:ext uri="{BB962C8B-B14F-4D97-AF65-F5344CB8AC3E}">
        <p14:creationId xmlns:p14="http://schemas.microsoft.com/office/powerpoint/2010/main" val="1479551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aft">
            <a:extLst>
              <a:ext uri="{FF2B5EF4-FFF2-40B4-BE49-F238E27FC236}">
                <a16:creationId xmlns:a16="http://schemas.microsoft.com/office/drawing/2014/main" id="{28A6770E-DF96-44FF-98BA-3C418AF97E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557" y="1636537"/>
            <a:ext cx="11402911" cy="2325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97647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EB584F-8027-4418-8996-FDDD8D8393B8}"/>
              </a:ext>
            </a:extLst>
          </p:cNvPr>
          <p:cNvSpPr>
            <a:spLocks noGrp="1"/>
          </p:cNvSpPr>
          <p:nvPr>
            <p:ph type="title"/>
          </p:nvPr>
        </p:nvSpPr>
        <p:spPr/>
        <p:txBody>
          <a:bodyPr/>
          <a:lstStyle/>
          <a:p>
            <a:r>
              <a:rPr lang="nl-NL" dirty="0"/>
              <a:t>Vragen</a:t>
            </a:r>
          </a:p>
        </p:txBody>
      </p:sp>
      <p:sp>
        <p:nvSpPr>
          <p:cNvPr id="3" name="Tijdelijke aanduiding voor inhoud 2">
            <a:extLst>
              <a:ext uri="{FF2B5EF4-FFF2-40B4-BE49-F238E27FC236}">
                <a16:creationId xmlns:a16="http://schemas.microsoft.com/office/drawing/2014/main" id="{787926B9-F21E-48BC-B979-3AC31F2C8979}"/>
              </a:ext>
            </a:extLst>
          </p:cNvPr>
          <p:cNvSpPr>
            <a:spLocks noGrp="1"/>
          </p:cNvSpPr>
          <p:nvPr>
            <p:ph idx="1"/>
          </p:nvPr>
        </p:nvSpPr>
        <p:spPr/>
        <p:txBody>
          <a:bodyPr>
            <a:normAutofit lnSpcReduction="10000"/>
          </a:bodyPr>
          <a:lstStyle/>
          <a:p>
            <a:r>
              <a:rPr lang="nl-NL" dirty="0"/>
              <a:t>Wat is het verschil tussen luisteren en horen?</a:t>
            </a:r>
          </a:p>
          <a:p>
            <a:r>
              <a:rPr lang="nl-NL" dirty="0"/>
              <a:t>Hoe kun je in een gesprek non verbaal laten merken dat je luistert?</a:t>
            </a:r>
          </a:p>
          <a:p>
            <a:r>
              <a:rPr lang="nl-NL" dirty="0"/>
              <a:t>In tuincentra heb je vaak te maken met een spontaan verkoopgesprek. Leg uit dat zo’n gesprek, ook al heeft  het  niets met de winkel te maken, toch een verkoopgesprek is.</a:t>
            </a:r>
          </a:p>
          <a:p>
            <a:r>
              <a:rPr lang="nl-NL" dirty="0"/>
              <a:t>Als verkoper weet je al snel meer dan de klant. Soms is het onverstandig om dit in en verkoopgesprek te overdreven te laten merken. Geef hiervan een voorbeeld.</a:t>
            </a:r>
          </a:p>
          <a:p>
            <a:r>
              <a:rPr lang="nl-NL" dirty="0"/>
              <a:t>Geef 5 negatieve en 5 positieve non verbale communicatie vormen als verkoper;</a:t>
            </a:r>
          </a:p>
          <a:p>
            <a:endParaRPr lang="nl-NL" dirty="0"/>
          </a:p>
          <a:p>
            <a:endParaRPr lang="nl-NL" dirty="0"/>
          </a:p>
          <a:p>
            <a:endParaRPr lang="nl-NL" dirty="0"/>
          </a:p>
        </p:txBody>
      </p:sp>
    </p:spTree>
    <p:extLst>
      <p:ext uri="{BB962C8B-B14F-4D97-AF65-F5344CB8AC3E}">
        <p14:creationId xmlns:p14="http://schemas.microsoft.com/office/powerpoint/2010/main" val="4158341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6D6331-0FFC-4CD1-9EE7-67452CBAC8E1}"/>
              </a:ext>
            </a:extLst>
          </p:cNvPr>
          <p:cNvSpPr>
            <a:spLocks noGrp="1"/>
          </p:cNvSpPr>
          <p:nvPr>
            <p:ph type="title"/>
          </p:nvPr>
        </p:nvSpPr>
        <p:spPr/>
        <p:txBody>
          <a:bodyPr/>
          <a:lstStyle/>
          <a:p>
            <a:r>
              <a:rPr lang="nl-NL" dirty="0"/>
              <a:t>Vragen</a:t>
            </a:r>
          </a:p>
        </p:txBody>
      </p:sp>
      <p:sp>
        <p:nvSpPr>
          <p:cNvPr id="3" name="Tijdelijke aanduiding voor inhoud 2">
            <a:extLst>
              <a:ext uri="{FF2B5EF4-FFF2-40B4-BE49-F238E27FC236}">
                <a16:creationId xmlns:a16="http://schemas.microsoft.com/office/drawing/2014/main" id="{7C822E9F-7276-499D-BFE9-23AE8D64F6B1}"/>
              </a:ext>
            </a:extLst>
          </p:cNvPr>
          <p:cNvSpPr>
            <a:spLocks noGrp="1"/>
          </p:cNvSpPr>
          <p:nvPr>
            <p:ph idx="1"/>
          </p:nvPr>
        </p:nvSpPr>
        <p:spPr/>
        <p:txBody>
          <a:bodyPr/>
          <a:lstStyle/>
          <a:p>
            <a:r>
              <a:rPr lang="nl-NL" dirty="0"/>
              <a:t>Sommige verkopers kunnen alles verkopen. Ze hebben daarvoor geen vakkennis nodig. Wat is het nadeel van dit soort verkopers in de bloemenwinkel of in het tuincentrum?</a:t>
            </a:r>
          </a:p>
          <a:p>
            <a:r>
              <a:rPr lang="nl-NL" dirty="0"/>
              <a:t>Het is erg gevaarlijk om je eerste indruk te gebruiken om een klant te beoordelen. Maak met behulp van een voorbeeld duidelijk dat het gevaarlijk kan zijn om in deze te generaliseren.</a:t>
            </a:r>
          </a:p>
          <a:p>
            <a:r>
              <a:rPr lang="nl-NL" dirty="0"/>
              <a:t>Hoe kun je aan een klant zien wanneer hij door de verkoper aangesproken wil worden? Noem 2 punten.</a:t>
            </a:r>
          </a:p>
          <a:p>
            <a:r>
              <a:rPr lang="nl-NL" dirty="0"/>
              <a:t>De klant moet naar huis gaan met het gevoel dat hij een goede keuze heeft gemaakt. Geef eens 2 argumenten waarom dit belangrijk is.</a:t>
            </a:r>
          </a:p>
          <a:p>
            <a:endParaRPr lang="nl-NL" dirty="0"/>
          </a:p>
          <a:p>
            <a:endParaRPr lang="nl-NL" dirty="0"/>
          </a:p>
        </p:txBody>
      </p:sp>
    </p:spTree>
    <p:extLst>
      <p:ext uri="{BB962C8B-B14F-4D97-AF65-F5344CB8AC3E}">
        <p14:creationId xmlns:p14="http://schemas.microsoft.com/office/powerpoint/2010/main" val="2966683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title="De 22 meest gebruikte verkooptrucs in de supermarkt">
            <a:hlinkClick r:id="" action="ppaction://media"/>
            <a:extLst>
              <a:ext uri="{FF2B5EF4-FFF2-40B4-BE49-F238E27FC236}">
                <a16:creationId xmlns:a16="http://schemas.microsoft.com/office/drawing/2014/main" id="{10960456-9710-4AF0-BDD2-DE29D83F0834}"/>
              </a:ext>
            </a:extLst>
          </p:cNvPr>
          <p:cNvPicPr>
            <a:picLocks noRot="1" noChangeAspect="1"/>
          </p:cNvPicPr>
          <p:nvPr>
            <a:videoFile r:link="rId1"/>
          </p:nvPr>
        </p:nvPicPr>
        <p:blipFill>
          <a:blip r:embed="rId3"/>
          <a:stretch>
            <a:fillRect/>
          </a:stretch>
        </p:blipFill>
        <p:spPr>
          <a:xfrm>
            <a:off x="636104" y="357808"/>
            <a:ext cx="11143606" cy="6268279"/>
          </a:xfrm>
          <a:prstGeom prst="rect">
            <a:avLst/>
          </a:prstGeom>
        </p:spPr>
      </p:pic>
    </p:spTree>
    <p:extLst>
      <p:ext uri="{BB962C8B-B14F-4D97-AF65-F5344CB8AC3E}">
        <p14:creationId xmlns:p14="http://schemas.microsoft.com/office/powerpoint/2010/main" val="39805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media 2">
            <a:hlinkClick r:id="" action="ppaction://media"/>
            <a:extLst>
              <a:ext uri="{FF2B5EF4-FFF2-40B4-BE49-F238E27FC236}">
                <a16:creationId xmlns:a16="http://schemas.microsoft.com/office/drawing/2014/main" id="{D7CABA94-E3AD-4AA0-8BE2-0C9C4165B8BD}"/>
              </a:ext>
            </a:extLst>
          </p:cNvPr>
          <p:cNvPicPr>
            <a:picLocks noRot="1" noChangeAspect="1"/>
          </p:cNvPicPr>
          <p:nvPr>
            <a:videoFile r:link="rId1"/>
          </p:nvPr>
        </p:nvPicPr>
        <p:blipFill>
          <a:blip r:embed="rId3"/>
          <a:stretch>
            <a:fillRect/>
          </a:stretch>
        </p:blipFill>
        <p:spPr>
          <a:xfrm>
            <a:off x="518308" y="291548"/>
            <a:ext cx="11382144" cy="6402456"/>
          </a:xfrm>
          <a:prstGeom prst="rect">
            <a:avLst/>
          </a:prstGeom>
        </p:spPr>
      </p:pic>
    </p:spTree>
    <p:extLst>
      <p:ext uri="{BB962C8B-B14F-4D97-AF65-F5344CB8AC3E}">
        <p14:creationId xmlns:p14="http://schemas.microsoft.com/office/powerpoint/2010/main" val="1721495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493C5C-0129-45C1-9C7C-2DCB377CB00C}"/>
              </a:ext>
            </a:extLst>
          </p:cNvPr>
          <p:cNvSpPr>
            <a:spLocks noGrp="1"/>
          </p:cNvSpPr>
          <p:nvPr>
            <p:ph type="title"/>
          </p:nvPr>
        </p:nvSpPr>
        <p:spPr/>
        <p:txBody>
          <a:bodyPr/>
          <a:lstStyle/>
          <a:p>
            <a:r>
              <a:rPr lang="nl-NL" dirty="0"/>
              <a:t>De basis: Goede communicatie </a:t>
            </a:r>
          </a:p>
        </p:txBody>
      </p:sp>
      <p:sp>
        <p:nvSpPr>
          <p:cNvPr id="3" name="Tijdelijke aanduiding voor inhoud 2">
            <a:extLst>
              <a:ext uri="{FF2B5EF4-FFF2-40B4-BE49-F238E27FC236}">
                <a16:creationId xmlns:a16="http://schemas.microsoft.com/office/drawing/2014/main" id="{60D094AC-326A-496C-99E3-525683353A31}"/>
              </a:ext>
            </a:extLst>
          </p:cNvPr>
          <p:cNvSpPr>
            <a:spLocks noGrp="1"/>
          </p:cNvSpPr>
          <p:nvPr>
            <p:ph idx="1"/>
          </p:nvPr>
        </p:nvSpPr>
        <p:spPr/>
        <p:txBody>
          <a:bodyPr/>
          <a:lstStyle/>
          <a:p>
            <a:r>
              <a:rPr lang="nl-NL" dirty="0"/>
              <a:t>Verbaal</a:t>
            </a:r>
          </a:p>
          <a:p>
            <a:r>
              <a:rPr lang="nl-NL" dirty="0"/>
              <a:t>Non Verbaal (negatief en positief)</a:t>
            </a:r>
          </a:p>
          <a:p>
            <a:r>
              <a:rPr lang="nl-NL" dirty="0"/>
              <a:t>Luisteren</a:t>
            </a:r>
          </a:p>
        </p:txBody>
      </p:sp>
    </p:spTree>
    <p:extLst>
      <p:ext uri="{BB962C8B-B14F-4D97-AF65-F5344CB8AC3E}">
        <p14:creationId xmlns:p14="http://schemas.microsoft.com/office/powerpoint/2010/main" val="103498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0152A-BE28-418F-8D65-D212A71CFD68}"/>
              </a:ext>
            </a:extLst>
          </p:cNvPr>
          <p:cNvSpPr>
            <a:spLocks noGrp="1"/>
          </p:cNvSpPr>
          <p:nvPr>
            <p:ph type="title"/>
          </p:nvPr>
        </p:nvSpPr>
        <p:spPr/>
        <p:txBody>
          <a:bodyPr/>
          <a:lstStyle/>
          <a:p>
            <a:r>
              <a:rPr lang="nl-NL" dirty="0"/>
              <a:t>Stappenplan bij een verkoopgesprek</a:t>
            </a:r>
          </a:p>
        </p:txBody>
      </p:sp>
      <p:sp>
        <p:nvSpPr>
          <p:cNvPr id="3" name="Tijdelijke aanduiding voor inhoud 2">
            <a:extLst>
              <a:ext uri="{FF2B5EF4-FFF2-40B4-BE49-F238E27FC236}">
                <a16:creationId xmlns:a16="http://schemas.microsoft.com/office/drawing/2014/main" id="{DFBB1325-9906-4A96-BA46-E3E00B41082B}"/>
              </a:ext>
            </a:extLst>
          </p:cNvPr>
          <p:cNvSpPr>
            <a:spLocks noGrp="1"/>
          </p:cNvSpPr>
          <p:nvPr>
            <p:ph idx="1"/>
          </p:nvPr>
        </p:nvSpPr>
        <p:spPr/>
        <p:txBody>
          <a:bodyPr/>
          <a:lstStyle/>
          <a:p>
            <a:pPr marL="514350" indent="-514350">
              <a:buFont typeface="+mj-lt"/>
              <a:buAutoNum type="arabicPeriod"/>
            </a:pPr>
            <a:r>
              <a:rPr lang="nl-NL" dirty="0">
                <a:solidFill>
                  <a:schemeClr val="accent6"/>
                </a:solidFill>
              </a:rPr>
              <a:t>Begroeting</a:t>
            </a:r>
          </a:p>
          <a:p>
            <a:pPr marL="514350" indent="-514350">
              <a:buFont typeface="+mj-lt"/>
              <a:buAutoNum type="arabicPeriod"/>
            </a:pPr>
            <a:r>
              <a:rPr lang="nl-NL" dirty="0">
                <a:solidFill>
                  <a:schemeClr val="accent6"/>
                </a:solidFill>
              </a:rPr>
              <a:t>Aanspreekmoment</a:t>
            </a:r>
          </a:p>
          <a:p>
            <a:pPr marL="514350" indent="-514350">
              <a:buFont typeface="+mj-lt"/>
              <a:buAutoNum type="arabicPeriod"/>
            </a:pPr>
            <a:r>
              <a:rPr lang="nl-NL" dirty="0">
                <a:solidFill>
                  <a:srgbClr val="0070C0"/>
                </a:solidFill>
              </a:rPr>
              <a:t>Behoefte bepaling</a:t>
            </a:r>
          </a:p>
          <a:p>
            <a:pPr marL="514350" indent="-514350">
              <a:buFont typeface="+mj-lt"/>
              <a:buAutoNum type="arabicPeriod"/>
            </a:pPr>
            <a:r>
              <a:rPr lang="nl-NL" dirty="0"/>
              <a:t>Presenteren / demonstreren /informeren</a:t>
            </a:r>
          </a:p>
          <a:p>
            <a:pPr marL="514350" indent="-514350">
              <a:buFont typeface="+mj-lt"/>
              <a:buAutoNum type="arabicPeriod"/>
            </a:pPr>
            <a:r>
              <a:rPr lang="nl-NL" dirty="0"/>
              <a:t>Bezwaren weerleggen / adviseren</a:t>
            </a:r>
          </a:p>
          <a:p>
            <a:pPr marL="514350" indent="-514350">
              <a:buFont typeface="+mj-lt"/>
              <a:buAutoNum type="arabicPeriod"/>
            </a:pPr>
            <a:r>
              <a:rPr lang="nl-NL" dirty="0" err="1"/>
              <a:t>Bijverkoop</a:t>
            </a:r>
            <a:endParaRPr lang="nl-NL" dirty="0"/>
          </a:p>
          <a:p>
            <a:pPr marL="514350" indent="-514350">
              <a:buFont typeface="+mj-lt"/>
              <a:buAutoNum type="arabicPeriod"/>
            </a:pPr>
            <a:r>
              <a:rPr lang="nl-NL" dirty="0">
                <a:solidFill>
                  <a:schemeClr val="accent4"/>
                </a:solidFill>
              </a:rPr>
              <a:t>Afsluiten</a:t>
            </a:r>
          </a:p>
        </p:txBody>
      </p:sp>
      <p:pic>
        <p:nvPicPr>
          <p:cNvPr id="4" name="irc_mi" descr="Gerelateerde afbeelding">
            <a:hlinkClick r:id="rId2"/>
            <a:extLst>
              <a:ext uri="{FF2B5EF4-FFF2-40B4-BE49-F238E27FC236}">
                <a16:creationId xmlns:a16="http://schemas.microsoft.com/office/drawing/2014/main" id="{11486D5E-977E-40E1-BA96-D268AF8A729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456962" y="1975644"/>
            <a:ext cx="4532934" cy="3630026"/>
          </a:xfrm>
          <a:prstGeom prst="rect">
            <a:avLst/>
          </a:prstGeom>
          <a:noFill/>
          <a:ln>
            <a:noFill/>
          </a:ln>
        </p:spPr>
      </p:pic>
    </p:spTree>
    <p:extLst>
      <p:ext uri="{BB962C8B-B14F-4D97-AF65-F5344CB8AC3E}">
        <p14:creationId xmlns:p14="http://schemas.microsoft.com/office/powerpoint/2010/main" val="4238434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CC91FB-067D-4083-B097-16E498029E37}"/>
              </a:ext>
            </a:extLst>
          </p:cNvPr>
          <p:cNvSpPr>
            <a:spLocks noGrp="1"/>
          </p:cNvSpPr>
          <p:nvPr>
            <p:ph type="title"/>
          </p:nvPr>
        </p:nvSpPr>
        <p:spPr/>
        <p:txBody>
          <a:bodyPr/>
          <a:lstStyle/>
          <a:p>
            <a:r>
              <a:rPr lang="nl-NL" dirty="0"/>
              <a:t>Stap 1 : De begroeting</a:t>
            </a:r>
          </a:p>
        </p:txBody>
      </p:sp>
      <p:sp>
        <p:nvSpPr>
          <p:cNvPr id="3" name="Tijdelijke aanduiding voor inhoud 2">
            <a:extLst>
              <a:ext uri="{FF2B5EF4-FFF2-40B4-BE49-F238E27FC236}">
                <a16:creationId xmlns:a16="http://schemas.microsoft.com/office/drawing/2014/main" id="{BED6E8BE-6A19-4F38-A584-48AF08E244D2}"/>
              </a:ext>
            </a:extLst>
          </p:cNvPr>
          <p:cNvSpPr>
            <a:spLocks noGrp="1"/>
          </p:cNvSpPr>
          <p:nvPr>
            <p:ph idx="1"/>
          </p:nvPr>
        </p:nvSpPr>
        <p:spPr/>
        <p:txBody>
          <a:bodyPr/>
          <a:lstStyle/>
          <a:p>
            <a:r>
              <a:rPr lang="nl-NL" dirty="0"/>
              <a:t>Begint al bij het zien van een klant (verbaal en / of non verbaal)</a:t>
            </a:r>
          </a:p>
          <a:p>
            <a:r>
              <a:rPr lang="nl-NL" dirty="0"/>
              <a:t>Observeren </a:t>
            </a:r>
          </a:p>
          <a:p>
            <a:r>
              <a:rPr lang="nl-NL" dirty="0"/>
              <a:t>Bepaling klantentype</a:t>
            </a:r>
          </a:p>
          <a:p>
            <a:r>
              <a:rPr lang="nl-NL" dirty="0"/>
              <a:t>Voorbereiding aanspreken;</a:t>
            </a:r>
          </a:p>
        </p:txBody>
      </p:sp>
    </p:spTree>
    <p:extLst>
      <p:ext uri="{BB962C8B-B14F-4D97-AF65-F5344CB8AC3E}">
        <p14:creationId xmlns:p14="http://schemas.microsoft.com/office/powerpoint/2010/main" val="3402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B46032-26BB-463D-AF1B-394D4153734B}"/>
              </a:ext>
            </a:extLst>
          </p:cNvPr>
          <p:cNvSpPr>
            <a:spLocks noGrp="1"/>
          </p:cNvSpPr>
          <p:nvPr>
            <p:ph type="title"/>
          </p:nvPr>
        </p:nvSpPr>
        <p:spPr/>
        <p:txBody>
          <a:bodyPr/>
          <a:lstStyle/>
          <a:p>
            <a:r>
              <a:rPr lang="nl-NL" dirty="0"/>
              <a:t>Stap 2: Aanspreek moment</a:t>
            </a:r>
          </a:p>
        </p:txBody>
      </p:sp>
      <p:sp>
        <p:nvSpPr>
          <p:cNvPr id="3" name="Tijdelijke aanduiding voor inhoud 2">
            <a:extLst>
              <a:ext uri="{FF2B5EF4-FFF2-40B4-BE49-F238E27FC236}">
                <a16:creationId xmlns:a16="http://schemas.microsoft.com/office/drawing/2014/main" id="{921EFD60-5189-4EE6-9D5E-757403DBD44D}"/>
              </a:ext>
            </a:extLst>
          </p:cNvPr>
          <p:cNvSpPr>
            <a:spLocks noGrp="1"/>
          </p:cNvSpPr>
          <p:nvPr>
            <p:ph idx="1"/>
          </p:nvPr>
        </p:nvSpPr>
        <p:spPr/>
        <p:txBody>
          <a:bodyPr/>
          <a:lstStyle/>
          <a:p>
            <a:r>
              <a:rPr lang="nl-NL" dirty="0"/>
              <a:t>Houding en uitstraling spelen belangrijke rol (non verbaal)</a:t>
            </a:r>
          </a:p>
          <a:p>
            <a:r>
              <a:rPr lang="nl-NL" dirty="0"/>
              <a:t>Openingsvraag of – opmerking spelen belangrijke rol (verbaal)</a:t>
            </a:r>
          </a:p>
          <a:p>
            <a:endParaRPr lang="nl-NL" dirty="0"/>
          </a:p>
          <a:p>
            <a:r>
              <a:rPr lang="nl-NL" dirty="0"/>
              <a:t>Bepaal het juiste moment van aanspreken (non verbaal)</a:t>
            </a:r>
          </a:p>
          <a:p>
            <a:r>
              <a:rPr lang="nl-NL" dirty="0"/>
              <a:t>Open vragen beginnen met b.v. wie, wat, waar, waarom, waarvoor, welke, hoe……..</a:t>
            </a:r>
          </a:p>
          <a:p>
            <a:pPr lvl="1"/>
            <a:r>
              <a:rPr lang="nl-NL" dirty="0"/>
              <a:t>Waarmee kan ik u van dienst zijn?</a:t>
            </a:r>
          </a:p>
          <a:p>
            <a:pPr lvl="1"/>
            <a:r>
              <a:rPr lang="nl-NL" dirty="0"/>
              <a:t>Wat kan ik voor u betekenen?</a:t>
            </a:r>
          </a:p>
          <a:p>
            <a:pPr lvl="1"/>
            <a:r>
              <a:rPr lang="nl-NL" dirty="0"/>
              <a:t>Waarvoor zoekt u een ………..?</a:t>
            </a:r>
          </a:p>
        </p:txBody>
      </p:sp>
    </p:spTree>
    <p:extLst>
      <p:ext uri="{BB962C8B-B14F-4D97-AF65-F5344CB8AC3E}">
        <p14:creationId xmlns:p14="http://schemas.microsoft.com/office/powerpoint/2010/main" val="277171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title="Begroeten - Fase 1 van winkelverkoop - Govert-Henk Mijnders - Degaat">
            <a:hlinkClick r:id="" action="ppaction://media"/>
            <a:extLst>
              <a:ext uri="{FF2B5EF4-FFF2-40B4-BE49-F238E27FC236}">
                <a16:creationId xmlns:a16="http://schemas.microsoft.com/office/drawing/2014/main" id="{1C44CCD3-3745-4660-B398-79AC7759ADA5}"/>
              </a:ext>
            </a:extLst>
          </p:cNvPr>
          <p:cNvPicPr>
            <a:picLocks noRot="1" noChangeAspect="1"/>
          </p:cNvPicPr>
          <p:nvPr>
            <a:videoFile r:link="rId1"/>
          </p:nvPr>
        </p:nvPicPr>
        <p:blipFill>
          <a:blip r:embed="rId3"/>
          <a:stretch>
            <a:fillRect/>
          </a:stretch>
        </p:blipFill>
        <p:spPr>
          <a:xfrm>
            <a:off x="659664" y="371061"/>
            <a:ext cx="10884452" cy="6122504"/>
          </a:xfrm>
          <a:prstGeom prst="rect">
            <a:avLst/>
          </a:prstGeom>
        </p:spPr>
      </p:pic>
    </p:spTree>
    <p:extLst>
      <p:ext uri="{BB962C8B-B14F-4D97-AF65-F5344CB8AC3E}">
        <p14:creationId xmlns:p14="http://schemas.microsoft.com/office/powerpoint/2010/main" val="128994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6589E4-24F5-47C8-85A5-6354424BF4F3}"/>
              </a:ext>
            </a:extLst>
          </p:cNvPr>
          <p:cNvSpPr>
            <a:spLocks noGrp="1"/>
          </p:cNvSpPr>
          <p:nvPr>
            <p:ph type="title"/>
          </p:nvPr>
        </p:nvSpPr>
        <p:spPr>
          <a:xfrm>
            <a:off x="838200" y="2766218"/>
            <a:ext cx="10515600" cy="1325563"/>
          </a:xfrm>
        </p:spPr>
        <p:txBody>
          <a:bodyPr/>
          <a:lstStyle/>
          <a:p>
            <a:r>
              <a:rPr lang="nl-NL" dirty="0"/>
              <a:t>Vraag: Waarom hoef je in deze fase nog niet een doelgericht gesprek te voeren?</a:t>
            </a:r>
          </a:p>
        </p:txBody>
      </p:sp>
    </p:spTree>
    <p:extLst>
      <p:ext uri="{BB962C8B-B14F-4D97-AF65-F5344CB8AC3E}">
        <p14:creationId xmlns:p14="http://schemas.microsoft.com/office/powerpoint/2010/main" val="91576883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3FD663673A1C468486BB8CF72FDC54" ma:contentTypeVersion="7" ma:contentTypeDescription="Een nieuw document maken." ma:contentTypeScope="" ma:versionID="885230d4d6fb1ed9f6c780860e90d21c">
  <xsd:schema xmlns:xsd="http://www.w3.org/2001/XMLSchema" xmlns:xs="http://www.w3.org/2001/XMLSchema" xmlns:p="http://schemas.microsoft.com/office/2006/metadata/properties" xmlns:ns2="0a5048d8-fbbc-4f81-8376-02290dc50016" targetNamespace="http://schemas.microsoft.com/office/2006/metadata/properties" ma:root="true" ma:fieldsID="1acb56309d7ba031a17c051635ad32e9" ns2:_="">
    <xsd:import namespace="0a5048d8-fbbc-4f81-8376-02290dc5001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5048d8-fbbc-4f81-8376-02290dc500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A889E4-E604-4C31-8131-EDB8FB10F33A}"/>
</file>

<file path=customXml/itemProps2.xml><?xml version="1.0" encoding="utf-8"?>
<ds:datastoreItem xmlns:ds="http://schemas.openxmlformats.org/officeDocument/2006/customXml" ds:itemID="{47738FDC-1FD7-4085-BFFE-41E974CA5E28}">
  <ds:schemaRefs>
    <ds:schemaRef ds:uri="http://schemas.microsoft.com/sharepoint/v3/contenttype/forms"/>
  </ds:schemaRefs>
</ds:datastoreItem>
</file>

<file path=customXml/itemProps3.xml><?xml version="1.0" encoding="utf-8"?>
<ds:datastoreItem xmlns:ds="http://schemas.openxmlformats.org/officeDocument/2006/customXml" ds:itemID="{67C15826-B1DA-43B1-B270-22160B8062FD}">
  <ds:schemaRefs>
    <ds:schemaRef ds:uri="http://purl.org/dc/terms/"/>
    <ds:schemaRef ds:uri="http://schemas.openxmlformats.org/package/2006/metadata/core-properties"/>
    <ds:schemaRef ds:uri="2df53535-01ae-4b4b-a0f4-c4d5e39e5b43"/>
    <ds:schemaRef ds:uri="http://schemas.microsoft.com/office/2006/documentManagement/types"/>
    <ds:schemaRef ds:uri="http://schemas.microsoft.com/office/infopath/2007/PartnerControls"/>
    <ds:schemaRef ds:uri="http://purl.org/dc/elements/1.1/"/>
    <ds:schemaRef ds:uri="http://schemas.microsoft.com/office/2006/metadata/properties"/>
    <ds:schemaRef ds:uri="e1d6d28f-7880-425a-a0b0-72aee810682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154</TotalTime>
  <Words>703</Words>
  <Application>Microsoft Office PowerPoint</Application>
  <PresentationFormat>Breedbeeld</PresentationFormat>
  <Paragraphs>82</Paragraphs>
  <Slides>22</Slides>
  <Notes>0</Notes>
  <HiddenSlides>0</HiddenSlides>
  <MMClips>7</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22</vt:i4>
      </vt:variant>
    </vt:vector>
  </HeadingPairs>
  <TitlesOfParts>
    <vt:vector size="26" baseType="lpstr">
      <vt:lpstr>Arial</vt:lpstr>
      <vt:lpstr>Calibri</vt:lpstr>
      <vt:lpstr>Calibri Light</vt:lpstr>
      <vt:lpstr>Kantoorthema</vt:lpstr>
      <vt:lpstr>Verkoopgesprekken</vt:lpstr>
      <vt:lpstr>PowerPoint-presentatie</vt:lpstr>
      <vt:lpstr>PowerPoint-presentatie</vt:lpstr>
      <vt:lpstr>De basis: Goede communicatie </vt:lpstr>
      <vt:lpstr>Stappenplan bij een verkoopgesprek</vt:lpstr>
      <vt:lpstr>Stap 1 : De begroeting</vt:lpstr>
      <vt:lpstr>Stap 2: Aanspreek moment</vt:lpstr>
      <vt:lpstr>PowerPoint-presentatie</vt:lpstr>
      <vt:lpstr>Vraag: Waarom hoef je in deze fase nog niet een doelgericht gesprek te voeren?</vt:lpstr>
      <vt:lpstr>Stap 3: behoeftebepaling</vt:lpstr>
      <vt:lpstr>Koopwens versus koopmotief</vt:lpstr>
      <vt:lpstr>PowerPoint-presentatie</vt:lpstr>
      <vt:lpstr>Fase 4: Presenteren/demonstreren/informeren</vt:lpstr>
      <vt:lpstr>Fase 5: Bezwaren wegnemen / adviseren</vt:lpstr>
      <vt:lpstr>Fase 6 Bij verkoop</vt:lpstr>
      <vt:lpstr>Stap 7 : Afsluiten</vt:lpstr>
      <vt:lpstr>PowerPoint-presentatie</vt:lpstr>
      <vt:lpstr>PowerPoint-presentatie</vt:lpstr>
      <vt:lpstr>PowerPoint-presentatie</vt:lpstr>
      <vt:lpstr>Vragen</vt:lpstr>
      <vt:lpstr>Vragen</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Verkoopgesprekken</dc:title>
  <dc:creator>Edgar Voortman</dc:creator>
  <cp:lastModifiedBy>Edgar Voortman</cp:lastModifiedBy>
  <cp:revision>23</cp:revision>
  <dcterms:created xsi:type="dcterms:W3CDTF">2020-11-19T18:58:19Z</dcterms:created>
  <dcterms:modified xsi:type="dcterms:W3CDTF">2020-11-19T21:32:37Z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0x0101009B3FD663673A1C468486BB8CF72FDC54</vt:lpwstr>
  </property>
</Properties>
</file>